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Play"/>
      <p:regular r:id="rId14"/>
      <p:bold r:id="rId15"/>
    </p:embeddedFont>
    <p:embeddedFont>
      <p:font typeface="Noto Sans Medium"/>
      <p:regular r:id="rId16"/>
      <p:bold r:id="rId17"/>
      <p:italic r:id="rId18"/>
      <p:boldItalic r:id="rId19"/>
    </p:embeddedFont>
    <p:embeddedFont>
      <p:font typeface="Noto Sans ExtraBold"/>
      <p:bold r:id="rId20"/>
      <p:boldItalic r:id="rId21"/>
    </p:embeddedFont>
    <p:embeddedFont>
      <p:font typeface="Noto Sans"/>
      <p:regular r:id="rId22"/>
      <p:bold r:id="rId23"/>
      <p:italic r:id="rId24"/>
      <p:boldItalic r:id="rId25"/>
    </p:embeddedFont>
    <p:embeddedFont>
      <p:font typeface="Noto Sans SemiBold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ExtraBold-bold.fntdata"/><Relationship Id="rId22" Type="http://schemas.openxmlformats.org/officeDocument/2006/relationships/font" Target="fonts/NotoSans-regular.fntdata"/><Relationship Id="rId21" Type="http://schemas.openxmlformats.org/officeDocument/2006/relationships/font" Target="fonts/NotoSansExtraBold-boldItalic.fntdata"/><Relationship Id="rId24" Type="http://schemas.openxmlformats.org/officeDocument/2006/relationships/font" Target="fonts/NotoSans-italic.fntdata"/><Relationship Id="rId23" Type="http://schemas.openxmlformats.org/officeDocument/2006/relationships/font" Target="fonts/Noto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NotoSansSemiBold-regular.fntdata"/><Relationship Id="rId25" Type="http://schemas.openxmlformats.org/officeDocument/2006/relationships/font" Target="fonts/NotoSans-boldItalic.fntdata"/><Relationship Id="rId28" Type="http://schemas.openxmlformats.org/officeDocument/2006/relationships/font" Target="fonts/NotoSansSemiBold-italic.fntdata"/><Relationship Id="rId27" Type="http://schemas.openxmlformats.org/officeDocument/2006/relationships/font" Target="fonts/NotoSans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NotoSansSemiBol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Play-bold.fntdata"/><Relationship Id="rId14" Type="http://schemas.openxmlformats.org/officeDocument/2006/relationships/font" Target="fonts/Play-regular.fntdata"/><Relationship Id="rId17" Type="http://schemas.openxmlformats.org/officeDocument/2006/relationships/font" Target="fonts/NotoSansMedium-bold.fntdata"/><Relationship Id="rId16" Type="http://schemas.openxmlformats.org/officeDocument/2006/relationships/font" Target="fonts/NotoSansMedium-regular.fntdata"/><Relationship Id="rId19" Type="http://schemas.openxmlformats.org/officeDocument/2006/relationships/font" Target="fonts/NotoSansMedium-boldItalic.fntdata"/><Relationship Id="rId18" Type="http://schemas.openxmlformats.org/officeDocument/2006/relationships/font" Target="fonts/NotoSansMedium-italic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87d11033b8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87d11033b8_2_9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87d11033b8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387d11033b8_2_10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7d11033b8_2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87d11033b8_2_1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87d11033b8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87d11033b8_2_1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87d11033b8_2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387d11033b8_2_1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87d11033b8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387d11033b8_0_1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87d11033b8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87d11033b8_0_1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400"/>
              <a:buNone/>
              <a:defRPr sz="14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lay"/>
              <a:buNone/>
              <a:defRPr b="0" i="0" sz="33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1D2C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/>
        </p:nvSpPr>
        <p:spPr>
          <a:xfrm>
            <a:off x="414751" y="3040375"/>
            <a:ext cx="8522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Case Técnico Data Science</a:t>
            </a:r>
            <a:endParaRPr sz="110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414744" y="3736814"/>
            <a:ext cx="7187837" cy="53091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Erasmo Neto</a:t>
            </a:r>
            <a:endParaRPr sz="11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pic>
        <p:nvPicPr>
          <p:cNvPr id="131" name="Google Shape;13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08095" y="464607"/>
            <a:ext cx="2188973" cy="137701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5"/>
          <p:cNvSpPr txBox="1"/>
          <p:nvPr/>
        </p:nvSpPr>
        <p:spPr>
          <a:xfrm>
            <a:off x="7725975" y="4664150"/>
            <a:ext cx="1257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Out/202</a:t>
            </a:r>
            <a:r>
              <a:rPr lang="en" sz="1800">
                <a:solidFill>
                  <a:srgbClr val="FFFFFF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5</a:t>
            </a:r>
            <a:endParaRPr sz="1800"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/>
          <p:nvPr/>
        </p:nvSpPr>
        <p:spPr>
          <a:xfrm>
            <a:off x="649875" y="1282650"/>
            <a:ext cx="7538400" cy="7836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9011" y="1"/>
            <a:ext cx="724988" cy="470658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/>
        </p:nvSpPr>
        <p:spPr>
          <a:xfrm>
            <a:off x="895675" y="1437150"/>
            <a:ext cx="70251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Cerca de </a:t>
            </a:r>
            <a:r>
              <a:rPr b="1" lang="en" sz="9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41% dos clientes do ifood </a:t>
            </a:r>
            <a:r>
              <a:rPr b="1" lang="en" sz="9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fariam mais pedidos</a:t>
            </a:r>
            <a:r>
              <a:rPr b="1" lang="en" sz="9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se recebessem ofertas e cupons com </a:t>
            </a:r>
            <a:r>
              <a:rPr b="1" lang="en" sz="9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maior frequência</a:t>
            </a:r>
            <a:r>
              <a:rPr b="1" lang="en" sz="9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.*</a:t>
            </a:r>
            <a:endParaRPr b="1" sz="9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Cerca de </a:t>
            </a:r>
            <a:r>
              <a:rPr b="1" lang="en" sz="9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52% dos clientes </a:t>
            </a:r>
            <a:r>
              <a:rPr b="1" lang="en" sz="9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fariam mais pedidos</a:t>
            </a:r>
            <a:r>
              <a:rPr b="1" lang="en" sz="9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se recebessem cupons de desconto com </a:t>
            </a:r>
            <a:r>
              <a:rPr b="1" lang="en" sz="9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valores maiores</a:t>
            </a:r>
            <a:r>
              <a:rPr b="1" lang="en" sz="9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.*</a:t>
            </a:r>
            <a:endParaRPr b="1" sz="11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0" name="Google Shape;140;p26"/>
          <p:cNvSpPr/>
          <p:nvPr/>
        </p:nvSpPr>
        <p:spPr>
          <a:xfrm>
            <a:off x="649874" y="669425"/>
            <a:ext cx="4049100" cy="398400"/>
          </a:xfrm>
          <a:prstGeom prst="rect">
            <a:avLst/>
          </a:prstGeom>
          <a:solidFill>
            <a:srgbClr val="EA1D2C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649877" y="669431"/>
            <a:ext cx="3197135" cy="346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OPORTUNIDADE</a:t>
            </a:r>
            <a:endParaRPr sz="110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2" name="Google Shape;142;p26"/>
          <p:cNvSpPr txBox="1"/>
          <p:nvPr/>
        </p:nvSpPr>
        <p:spPr>
          <a:xfrm>
            <a:off x="6363300" y="4851000"/>
            <a:ext cx="27807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7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*</a:t>
            </a:r>
            <a:r>
              <a:rPr b="1" i="1" lang="en" sz="7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De acordo com o Relatório iFood para Restaurantes de 2024</a:t>
            </a:r>
            <a:endParaRPr b="1" i="1" sz="7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1661088" y="2422050"/>
            <a:ext cx="22176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Mas para </a:t>
            </a:r>
            <a:r>
              <a:rPr b="1" lang="en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qual cliente</a:t>
            </a:r>
            <a:r>
              <a:rPr lang="en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mandar cupom?</a:t>
            </a:r>
            <a:endParaRPr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44" name="Google Shape;144;p26"/>
          <p:cNvPicPr preferRelativeResize="0"/>
          <p:nvPr/>
        </p:nvPicPr>
        <p:blipFill rotWithShape="1">
          <a:blip r:embed="rId4">
            <a:alphaModFix/>
          </a:blip>
          <a:srcRect b="6116" l="6469" r="8176" t="6387"/>
          <a:stretch/>
        </p:blipFill>
        <p:spPr>
          <a:xfrm>
            <a:off x="1971125" y="2922163"/>
            <a:ext cx="1597524" cy="163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6"/>
          <p:cNvPicPr preferRelativeResize="0"/>
          <p:nvPr/>
        </p:nvPicPr>
        <p:blipFill rotWithShape="1">
          <a:blip r:embed="rId5">
            <a:alphaModFix/>
          </a:blip>
          <a:srcRect b="10209" l="15819" r="16803" t="9591"/>
          <a:stretch/>
        </p:blipFill>
        <p:spPr>
          <a:xfrm>
            <a:off x="5237588" y="2922162"/>
            <a:ext cx="1661361" cy="163762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/>
          <p:nvPr/>
        </p:nvSpPr>
        <p:spPr>
          <a:xfrm>
            <a:off x="4959463" y="2342150"/>
            <a:ext cx="22176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E também, </a:t>
            </a:r>
            <a:r>
              <a:rPr b="1" lang="en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qual cupom</a:t>
            </a:r>
            <a:r>
              <a:rPr lang="en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mandar?</a:t>
            </a:r>
            <a:endParaRPr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/>
          <p:nvPr/>
        </p:nvSpPr>
        <p:spPr>
          <a:xfrm>
            <a:off x="1067413" y="3073625"/>
            <a:ext cx="1923600" cy="15540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7"/>
          <p:cNvSpPr/>
          <p:nvPr/>
        </p:nvSpPr>
        <p:spPr>
          <a:xfrm>
            <a:off x="649874" y="669425"/>
            <a:ext cx="4049100" cy="398400"/>
          </a:xfrm>
          <a:prstGeom prst="rect">
            <a:avLst/>
          </a:prstGeom>
          <a:solidFill>
            <a:srgbClr val="EA1D2C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7"/>
          <p:cNvSpPr txBox="1"/>
          <p:nvPr/>
        </p:nvSpPr>
        <p:spPr>
          <a:xfrm>
            <a:off x="649877" y="669415"/>
            <a:ext cx="31971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CAMPANHA INTELIGENTE</a:t>
            </a:r>
            <a:endParaRPr sz="1100"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54" name="Google Shape;15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9011" y="1"/>
            <a:ext cx="724988" cy="470658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7"/>
          <p:cNvSpPr txBox="1"/>
          <p:nvPr/>
        </p:nvSpPr>
        <p:spPr>
          <a:xfrm>
            <a:off x="1115363" y="3213125"/>
            <a:ext cx="1811100" cy="12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O restaurante pode definir um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orçamento máximo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para impulsionar a campanha.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Também é possível escolher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quais tipos de ofertas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serão enviadas aos clientes.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56" name="Google Shape;156;p27"/>
          <p:cNvPicPr preferRelativeResize="0"/>
          <p:nvPr/>
        </p:nvPicPr>
        <p:blipFill rotWithShape="1">
          <a:blip r:embed="rId4">
            <a:alphaModFix/>
          </a:blip>
          <a:srcRect b="7649" l="22851" r="24458" t="7547"/>
          <a:stretch/>
        </p:blipFill>
        <p:spPr>
          <a:xfrm>
            <a:off x="1466462" y="1347743"/>
            <a:ext cx="1125524" cy="1132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10800000">
            <a:off x="2930449" y="1751702"/>
            <a:ext cx="782475" cy="32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7"/>
          <p:cNvPicPr preferRelativeResize="0"/>
          <p:nvPr/>
        </p:nvPicPr>
        <p:blipFill rotWithShape="1">
          <a:blip r:embed="rId6">
            <a:alphaModFix/>
          </a:blip>
          <a:srcRect b="4619" l="5355" r="5684" t="7391"/>
          <a:stretch/>
        </p:blipFill>
        <p:spPr>
          <a:xfrm>
            <a:off x="6543713" y="1349050"/>
            <a:ext cx="1142085" cy="112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/>
          <p:nvPr/>
        </p:nvSpPr>
        <p:spPr>
          <a:xfrm>
            <a:off x="1067413" y="2603700"/>
            <a:ext cx="1923600" cy="3462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A1D2C"/>
                </a:solidFill>
                <a:latin typeface="Noto Sans"/>
                <a:ea typeface="Noto Sans"/>
                <a:cs typeface="Noto Sans"/>
                <a:sym typeface="Noto Sans"/>
              </a:rPr>
              <a:t>Configuração Estratégica</a:t>
            </a:r>
            <a:endParaRPr b="1" sz="1100">
              <a:solidFill>
                <a:srgbClr val="EA1D2C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60" name="Google Shape;160;p27"/>
          <p:cNvSpPr/>
          <p:nvPr/>
        </p:nvSpPr>
        <p:spPr>
          <a:xfrm>
            <a:off x="3606050" y="3073625"/>
            <a:ext cx="1923600" cy="15540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7"/>
          <p:cNvSpPr/>
          <p:nvPr/>
        </p:nvSpPr>
        <p:spPr>
          <a:xfrm>
            <a:off x="3606050" y="2603700"/>
            <a:ext cx="1923600" cy="3462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A1D2C"/>
                </a:solidFill>
                <a:latin typeface="Noto Sans"/>
                <a:ea typeface="Noto Sans"/>
                <a:cs typeface="Noto Sans"/>
                <a:sym typeface="Noto Sans"/>
              </a:rPr>
              <a:t>Campanha Inteligente</a:t>
            </a:r>
            <a:endParaRPr b="1" sz="1100">
              <a:solidFill>
                <a:srgbClr val="EA1D2C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62" name="Google Shape;162;p27"/>
          <p:cNvPicPr preferRelativeResize="0"/>
          <p:nvPr/>
        </p:nvPicPr>
        <p:blipFill rotWithShape="1">
          <a:blip r:embed="rId7">
            <a:alphaModFix/>
          </a:blip>
          <a:srcRect b="18298" l="18328" r="18599" t="18031"/>
          <a:stretch/>
        </p:blipFill>
        <p:spPr>
          <a:xfrm>
            <a:off x="4005088" y="1345790"/>
            <a:ext cx="1125524" cy="1136148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 txBox="1"/>
          <p:nvPr/>
        </p:nvSpPr>
        <p:spPr>
          <a:xfrm>
            <a:off x="3666450" y="3368650"/>
            <a:ext cx="1811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A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Campanha Inteligente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usa IA para conectar cupons e clientes,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maximizando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o retorno dentro do orçamento.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10800000">
            <a:off x="5445924" y="1776802"/>
            <a:ext cx="782475" cy="324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7"/>
          <p:cNvSpPr/>
          <p:nvPr/>
        </p:nvSpPr>
        <p:spPr>
          <a:xfrm>
            <a:off x="6152963" y="3073625"/>
            <a:ext cx="1923600" cy="15540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7"/>
          <p:cNvSpPr/>
          <p:nvPr/>
        </p:nvSpPr>
        <p:spPr>
          <a:xfrm>
            <a:off x="6152963" y="2603700"/>
            <a:ext cx="1923600" cy="3462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A1D2C"/>
                </a:solidFill>
                <a:latin typeface="Noto Sans"/>
                <a:ea typeface="Noto Sans"/>
                <a:cs typeface="Noto Sans"/>
                <a:sym typeface="Noto Sans"/>
              </a:rPr>
              <a:t>Foco no Cliente Certo</a:t>
            </a:r>
            <a:endParaRPr b="1" sz="1100">
              <a:solidFill>
                <a:srgbClr val="EA1D2C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6209225" y="3291700"/>
            <a:ext cx="18111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São 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priorizados 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os clientes em que o cupom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realmente faz diferença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, 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evitando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aplicar recursos em quem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não teria impacto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.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/>
          <p:nvPr/>
        </p:nvSpPr>
        <p:spPr>
          <a:xfrm>
            <a:off x="2679100" y="4387250"/>
            <a:ext cx="4329300" cy="535200"/>
          </a:xfrm>
          <a:prstGeom prst="roundRect">
            <a:avLst>
              <a:gd fmla="val 16667" name="adj"/>
            </a:avLst>
          </a:prstGeom>
          <a:solidFill>
            <a:srgbClr val="F4F0EB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A1D2C"/>
              </a:solidFill>
              <a:latin typeface="Noto Sans ExtraBold"/>
              <a:ea typeface="Noto Sans ExtraBold"/>
              <a:cs typeface="Noto Sans ExtraBold"/>
              <a:sym typeface="Noto Sans ExtraBold"/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9011" y="1"/>
            <a:ext cx="724988" cy="470658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8"/>
          <p:cNvSpPr/>
          <p:nvPr/>
        </p:nvSpPr>
        <p:spPr>
          <a:xfrm>
            <a:off x="649874" y="669425"/>
            <a:ext cx="4049100" cy="398400"/>
          </a:xfrm>
          <a:prstGeom prst="rect">
            <a:avLst/>
          </a:prstGeom>
          <a:solidFill>
            <a:srgbClr val="EA1D2C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649877" y="669415"/>
            <a:ext cx="31971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COMO FUNCIONA?</a:t>
            </a:r>
            <a:endParaRPr sz="110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76" name="Google Shape;176;p28"/>
          <p:cNvSpPr txBox="1"/>
          <p:nvPr/>
        </p:nvSpPr>
        <p:spPr>
          <a:xfrm>
            <a:off x="2679325" y="4448750"/>
            <a:ext cx="43293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A estratégia foca nos clientes que realmente aproveitam o </a:t>
            </a:r>
            <a:endParaRPr b="1" sz="11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cupom e geram retorno</a:t>
            </a:r>
            <a:r>
              <a:rPr b="1" i="1" lang="en" sz="11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b="1" lang="en" sz="11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para o restaurante.</a:t>
            </a:r>
            <a:endParaRPr b="1" sz="11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77" name="Google Shape;177;p28"/>
          <p:cNvPicPr preferRelativeResize="0"/>
          <p:nvPr/>
        </p:nvPicPr>
        <p:blipFill rotWithShape="1">
          <a:blip r:embed="rId4">
            <a:alphaModFix/>
          </a:blip>
          <a:srcRect b="4619" l="5355" r="5684" t="7391"/>
          <a:stretch/>
        </p:blipFill>
        <p:spPr>
          <a:xfrm>
            <a:off x="953725" y="1322163"/>
            <a:ext cx="1142085" cy="112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8"/>
          <p:cNvSpPr/>
          <p:nvPr/>
        </p:nvSpPr>
        <p:spPr>
          <a:xfrm>
            <a:off x="2190575" y="1322163"/>
            <a:ext cx="5999700" cy="3462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A1D2C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Estimativa de gasto (R$) ao receber um cupom</a:t>
            </a:r>
            <a:endParaRPr sz="1200">
              <a:solidFill>
                <a:srgbClr val="EA1D2C"/>
              </a:solidFill>
              <a:latin typeface="Noto Sans ExtraBold"/>
              <a:ea typeface="Noto Sans ExtraBold"/>
              <a:cs typeface="Noto Sans ExtraBold"/>
              <a:sym typeface="Noto Sans ExtraBold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2190575" y="1668363"/>
            <a:ext cx="59997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Um dos nossos modelos de IA estima o quanto o cliente gastará nos 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próximos 5 dias</a:t>
            </a:r>
            <a:r>
              <a:rPr lang="en" sz="1000">
                <a:solidFill>
                  <a:srgbClr val="3F3E3E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, caso receba uma oferta. Ele responde à pergunta:</a:t>
            </a:r>
            <a:endParaRPr sz="1000">
              <a:solidFill>
                <a:srgbClr val="3F3E3E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F3E3E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Enviando um cupom para João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hoje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, qual o gasto estimado dele nos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próximos 5 dias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?</a:t>
            </a:r>
            <a:endParaRPr b="1"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80" name="Google Shape;180;p28"/>
          <p:cNvSpPr/>
          <p:nvPr/>
        </p:nvSpPr>
        <p:spPr>
          <a:xfrm>
            <a:off x="2190575" y="3029725"/>
            <a:ext cx="5999700" cy="3462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A1D2C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Estimativa de gasto (R$) ao </a:t>
            </a:r>
            <a:r>
              <a:rPr lang="en" sz="1200" u="sng">
                <a:solidFill>
                  <a:srgbClr val="EA1D2C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não</a:t>
            </a:r>
            <a:r>
              <a:rPr lang="en" sz="1200">
                <a:solidFill>
                  <a:srgbClr val="EA1D2C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 receber um cupom</a:t>
            </a:r>
            <a:endParaRPr sz="1200">
              <a:solidFill>
                <a:srgbClr val="EA1D2C"/>
              </a:solidFill>
              <a:latin typeface="Noto Sans ExtraBold"/>
              <a:ea typeface="Noto Sans ExtraBold"/>
              <a:cs typeface="Noto Sans ExtraBold"/>
              <a:sym typeface="Noto Sans ExtraBold"/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2190575" y="3375925"/>
            <a:ext cx="60555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O outro modelo faz a previsão inversa: estima quanto o cliente gastaria caso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não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receba</a:t>
            </a:r>
            <a:r>
              <a:rPr lang="en" sz="1000">
                <a:solidFill>
                  <a:srgbClr val="3F3E3E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um cupom hoje. Ele responde à pergunta:</a:t>
            </a:r>
            <a:endParaRPr sz="1000">
              <a:solidFill>
                <a:srgbClr val="3F3E3E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F3E3E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Se não enviarmos um cupom para João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hoje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, qual o gasto estimado dele nos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próximos 5 dias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?</a:t>
            </a:r>
            <a:endParaRPr b="1"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82" name="Google Shape;182;p28"/>
          <p:cNvPicPr preferRelativeResize="0"/>
          <p:nvPr/>
        </p:nvPicPr>
        <p:blipFill rotWithShape="1">
          <a:blip r:embed="rId5">
            <a:alphaModFix/>
          </a:blip>
          <a:srcRect b="3743" l="5706" r="5404" t="7769"/>
          <a:stretch/>
        </p:blipFill>
        <p:spPr>
          <a:xfrm>
            <a:off x="953725" y="2996013"/>
            <a:ext cx="1142075" cy="1136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35363" y="4387252"/>
            <a:ext cx="486107" cy="535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4" name="Google Shape;184;p28"/>
          <p:cNvCxnSpPr/>
          <p:nvPr/>
        </p:nvCxnSpPr>
        <p:spPr>
          <a:xfrm>
            <a:off x="985800" y="2770900"/>
            <a:ext cx="7227000" cy="0"/>
          </a:xfrm>
          <a:prstGeom prst="straightConnector1">
            <a:avLst/>
          </a:prstGeom>
          <a:noFill/>
          <a:ln cap="flat" cmpd="sng" w="19050">
            <a:solidFill>
              <a:srgbClr val="3F3E3E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/>
          <p:nvPr/>
        </p:nvSpPr>
        <p:spPr>
          <a:xfrm>
            <a:off x="649874" y="669425"/>
            <a:ext cx="4049100" cy="398400"/>
          </a:xfrm>
          <a:prstGeom prst="rect">
            <a:avLst/>
          </a:prstGeom>
          <a:solidFill>
            <a:srgbClr val="EA1D2C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9"/>
          <p:cNvSpPr txBox="1"/>
          <p:nvPr/>
        </p:nvSpPr>
        <p:spPr>
          <a:xfrm>
            <a:off x="649877" y="669415"/>
            <a:ext cx="31971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CARACTERÍSTICAS</a:t>
            </a:r>
            <a:endParaRPr sz="1100"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191" name="Google Shape;19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9011" y="1"/>
            <a:ext cx="724988" cy="470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9"/>
          <p:cNvPicPr preferRelativeResize="0"/>
          <p:nvPr/>
        </p:nvPicPr>
        <p:blipFill rotWithShape="1">
          <a:blip r:embed="rId4">
            <a:alphaModFix/>
          </a:blip>
          <a:srcRect b="4459" l="5662" r="5857" t="7052"/>
          <a:stretch/>
        </p:blipFill>
        <p:spPr>
          <a:xfrm>
            <a:off x="795688" y="1512300"/>
            <a:ext cx="793925" cy="793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9"/>
          <p:cNvSpPr txBox="1"/>
          <p:nvPr/>
        </p:nvSpPr>
        <p:spPr>
          <a:xfrm>
            <a:off x="1619888" y="1886775"/>
            <a:ext cx="6800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atributos comportamentais são utilizados, incluindo frequência, recência,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sensibilidade a diferentes tipos de ofertas</a:t>
            </a:r>
            <a:r>
              <a:rPr lang="en" sz="1000">
                <a:solidFill>
                  <a:srgbClr val="3F3E3E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, entre outros.</a:t>
            </a:r>
            <a:endParaRPr sz="1000">
              <a:solidFill>
                <a:srgbClr val="3F3E3E"/>
              </a:solidFill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  <p:sp>
        <p:nvSpPr>
          <p:cNvPr id="194" name="Google Shape;194;p29"/>
          <p:cNvSpPr txBox="1"/>
          <p:nvPr/>
        </p:nvSpPr>
        <p:spPr>
          <a:xfrm>
            <a:off x="1619888" y="1539000"/>
            <a:ext cx="35001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200">
                <a:solidFill>
                  <a:srgbClr val="EA1D2C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M</a:t>
            </a:r>
            <a:r>
              <a:rPr lang="en" sz="2200">
                <a:solidFill>
                  <a:srgbClr val="EA1D2C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ais de 100</a:t>
            </a:r>
            <a:endParaRPr sz="2200">
              <a:solidFill>
                <a:srgbClr val="EA1D2C"/>
              </a:solidFill>
              <a:latin typeface="Noto Sans ExtraBold"/>
              <a:ea typeface="Noto Sans ExtraBold"/>
              <a:cs typeface="Noto Sans ExtraBold"/>
              <a:sym typeface="Noto Sans ExtraBold"/>
            </a:endParaRPr>
          </a:p>
        </p:txBody>
      </p:sp>
      <p:sp>
        <p:nvSpPr>
          <p:cNvPr id="195" name="Google Shape;195;p29"/>
          <p:cNvSpPr/>
          <p:nvPr/>
        </p:nvSpPr>
        <p:spPr>
          <a:xfrm>
            <a:off x="724013" y="1512350"/>
            <a:ext cx="41400" cy="793800"/>
          </a:xfrm>
          <a:prstGeom prst="rect">
            <a:avLst/>
          </a:prstGeom>
          <a:solidFill>
            <a:srgbClr val="EA1D2C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1619875" y="3028613"/>
            <a:ext cx="6800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cenários de campanha são simulados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por cliente</a:t>
            </a:r>
            <a:r>
              <a:rPr lang="en" sz="1000">
                <a:solidFill>
                  <a:srgbClr val="3F3E3E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, projetando o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retorno líquido esperado</a:t>
            </a:r>
            <a:r>
              <a:rPr lang="en" sz="1000">
                <a:solidFill>
                  <a:srgbClr val="3F3E3E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 nos próximos 5 dias.</a:t>
            </a:r>
            <a:endParaRPr sz="1000">
              <a:solidFill>
                <a:srgbClr val="3F3E3E"/>
              </a:solidFill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1619875" y="2675325"/>
            <a:ext cx="35001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200">
                <a:solidFill>
                  <a:srgbClr val="EA1D2C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Até 33</a:t>
            </a:r>
            <a:endParaRPr sz="2200">
              <a:solidFill>
                <a:srgbClr val="EA1D2C"/>
              </a:solidFill>
              <a:latin typeface="Noto Sans ExtraBold"/>
              <a:ea typeface="Noto Sans ExtraBold"/>
              <a:cs typeface="Noto Sans ExtraBold"/>
              <a:sym typeface="Noto Sans ExtraBold"/>
            </a:endParaRPr>
          </a:p>
        </p:txBody>
      </p:sp>
      <p:sp>
        <p:nvSpPr>
          <p:cNvPr id="198" name="Google Shape;198;p29"/>
          <p:cNvSpPr/>
          <p:nvPr/>
        </p:nvSpPr>
        <p:spPr>
          <a:xfrm>
            <a:off x="724000" y="2654188"/>
            <a:ext cx="41400" cy="793800"/>
          </a:xfrm>
          <a:prstGeom prst="rect">
            <a:avLst/>
          </a:prstGeom>
          <a:solidFill>
            <a:srgbClr val="EA1D2C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9" name="Google Shape;199;p29"/>
          <p:cNvPicPr preferRelativeResize="0"/>
          <p:nvPr/>
        </p:nvPicPr>
        <p:blipFill rotWithShape="1">
          <a:blip r:embed="rId5">
            <a:alphaModFix/>
          </a:blip>
          <a:srcRect b="10209" l="15819" r="16803" t="9591"/>
          <a:stretch/>
        </p:blipFill>
        <p:spPr>
          <a:xfrm>
            <a:off x="789936" y="2654139"/>
            <a:ext cx="805420" cy="7939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9"/>
          <p:cNvSpPr txBox="1"/>
          <p:nvPr/>
        </p:nvSpPr>
        <p:spPr>
          <a:xfrm>
            <a:off x="1619888" y="4212750"/>
            <a:ext cx="6800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de orçamento poderiam enviar cerca de 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2.080</a:t>
            </a:r>
            <a:r>
              <a:rPr lang="en" sz="1000">
                <a:solidFill>
                  <a:srgbClr val="3F3E3E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 cupons, resultando num </a:t>
            </a:r>
            <a:r>
              <a:rPr b="1" lang="en" sz="1000" u="sng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lift médio estimado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*</a:t>
            </a:r>
            <a:r>
              <a:rPr lang="en" sz="1000">
                <a:solidFill>
                  <a:srgbClr val="3F3E3E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 de 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R$23,80</a:t>
            </a:r>
            <a:r>
              <a:rPr lang="en" sz="1000">
                <a:solidFill>
                  <a:srgbClr val="3F3E3E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 por cliente.</a:t>
            </a:r>
            <a:endParaRPr sz="1000">
              <a:solidFill>
                <a:srgbClr val="3F3E3E"/>
              </a:solidFill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  <p:sp>
        <p:nvSpPr>
          <p:cNvPr id="201" name="Google Shape;201;p29"/>
          <p:cNvSpPr txBox="1"/>
          <p:nvPr/>
        </p:nvSpPr>
        <p:spPr>
          <a:xfrm>
            <a:off x="1619888" y="3864975"/>
            <a:ext cx="35001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200">
                <a:solidFill>
                  <a:srgbClr val="EA1D2C"/>
                </a:solidFill>
                <a:latin typeface="Noto Sans ExtraBold"/>
                <a:ea typeface="Noto Sans ExtraBold"/>
                <a:cs typeface="Noto Sans ExtraBold"/>
                <a:sym typeface="Noto Sans ExtraBold"/>
              </a:rPr>
              <a:t>R$5.000,00</a:t>
            </a:r>
            <a:endParaRPr sz="2200">
              <a:solidFill>
                <a:srgbClr val="EA1D2C"/>
              </a:solidFill>
              <a:latin typeface="Noto Sans ExtraBold"/>
              <a:ea typeface="Noto Sans ExtraBold"/>
              <a:cs typeface="Noto Sans ExtraBold"/>
              <a:sym typeface="Noto Sans ExtraBold"/>
            </a:endParaRPr>
          </a:p>
        </p:txBody>
      </p:sp>
      <p:sp>
        <p:nvSpPr>
          <p:cNvPr id="202" name="Google Shape;202;p29"/>
          <p:cNvSpPr/>
          <p:nvPr/>
        </p:nvSpPr>
        <p:spPr>
          <a:xfrm>
            <a:off x="724013" y="3838325"/>
            <a:ext cx="41400" cy="793800"/>
          </a:xfrm>
          <a:prstGeom prst="rect">
            <a:avLst/>
          </a:prstGeom>
          <a:solidFill>
            <a:srgbClr val="EA1D2C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5355325" y="4851000"/>
            <a:ext cx="37890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7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*Aumento esperado nos pedidos de cada cliente caso a campanha seja aplicada.</a:t>
            </a:r>
            <a:endParaRPr b="1" i="1" sz="7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6">
            <a:alphaModFix/>
          </a:blip>
          <a:srcRect b="4369" l="5902" r="5601" t="6630"/>
          <a:stretch/>
        </p:blipFill>
        <p:spPr>
          <a:xfrm>
            <a:off x="789950" y="3795996"/>
            <a:ext cx="805425" cy="809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/>
          <p:nvPr/>
        </p:nvSpPr>
        <p:spPr>
          <a:xfrm>
            <a:off x="696500" y="1908800"/>
            <a:ext cx="2727300" cy="2849100"/>
          </a:xfrm>
          <a:prstGeom prst="roundRect">
            <a:avLst>
              <a:gd fmla="val 303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19011" y="1"/>
            <a:ext cx="724988" cy="47065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649874" y="669425"/>
            <a:ext cx="4049100" cy="398400"/>
          </a:xfrm>
          <a:prstGeom prst="rect">
            <a:avLst/>
          </a:prstGeom>
          <a:solidFill>
            <a:srgbClr val="EA1D2C"/>
          </a:solidFill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649875" y="669425"/>
            <a:ext cx="3479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RESULTADOS</a:t>
            </a:r>
            <a:endParaRPr sz="110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649877" y="1187400"/>
            <a:ext cx="77691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Comparando a abordagem tradicional de enviar cupons aos clientes fiéis com a </a:t>
            </a:r>
            <a:r>
              <a:rPr b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Campanha Inteligente</a:t>
            </a:r>
            <a:r>
              <a:rPr lang="en" sz="1000">
                <a:solidFill>
                  <a:srgbClr val="3F3E3E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, temos os seguintes resultados projetados:</a:t>
            </a:r>
            <a:endParaRPr sz="1000">
              <a:solidFill>
                <a:srgbClr val="3F3E3E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214" name="Google Shape;214;p30"/>
          <p:cNvSpPr/>
          <p:nvPr/>
        </p:nvSpPr>
        <p:spPr>
          <a:xfrm>
            <a:off x="696505" y="1653300"/>
            <a:ext cx="2727300" cy="3462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EA1D2C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15" name="Google Shape;215;p30"/>
          <p:cNvSpPr txBox="1"/>
          <p:nvPr/>
        </p:nvSpPr>
        <p:spPr>
          <a:xfrm>
            <a:off x="882225" y="2080125"/>
            <a:ext cx="1718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R$5.000,00</a:t>
            </a: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endParaRPr b="1" sz="2000">
              <a:solidFill>
                <a:srgbClr val="58585A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16" name="Google Shape;216;p30"/>
          <p:cNvSpPr txBox="1"/>
          <p:nvPr/>
        </p:nvSpPr>
        <p:spPr>
          <a:xfrm>
            <a:off x="882225" y="1764000"/>
            <a:ext cx="17184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EA1D2C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Estratégia Atual</a:t>
            </a:r>
            <a:endParaRPr>
              <a:solidFill>
                <a:srgbClr val="EA1D2C"/>
              </a:solidFill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  <p:sp>
        <p:nvSpPr>
          <p:cNvPr id="217" name="Google Shape;217;p30"/>
          <p:cNvSpPr txBox="1"/>
          <p:nvPr/>
        </p:nvSpPr>
        <p:spPr>
          <a:xfrm>
            <a:off x="882225" y="2380700"/>
            <a:ext cx="216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de orçamento definido pelo restaurante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18" name="Google Shape;218;p30"/>
          <p:cNvSpPr txBox="1"/>
          <p:nvPr/>
        </p:nvSpPr>
        <p:spPr>
          <a:xfrm>
            <a:off x="882225" y="4100225"/>
            <a:ext cx="1718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~280%</a:t>
            </a: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endParaRPr b="1" sz="2000">
              <a:solidFill>
                <a:srgbClr val="58585A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19" name="Google Shape;219;p30"/>
          <p:cNvSpPr txBox="1"/>
          <p:nvPr/>
        </p:nvSpPr>
        <p:spPr>
          <a:xfrm>
            <a:off x="882225" y="4400800"/>
            <a:ext cx="21618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d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e ROI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0" name="Google Shape;220;p30"/>
          <p:cNvSpPr txBox="1"/>
          <p:nvPr/>
        </p:nvSpPr>
        <p:spPr>
          <a:xfrm>
            <a:off x="882225" y="2855975"/>
            <a:ext cx="1718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2.500 </a:t>
            </a:r>
            <a:endParaRPr b="1" sz="2000">
              <a:solidFill>
                <a:srgbClr val="58585A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1" name="Google Shape;221;p30"/>
          <p:cNvSpPr txBox="1"/>
          <p:nvPr/>
        </p:nvSpPr>
        <p:spPr>
          <a:xfrm>
            <a:off x="882225" y="3156550"/>
            <a:ext cx="21618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cupons enviados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2" name="Google Shape;222;p30"/>
          <p:cNvSpPr txBox="1"/>
          <p:nvPr/>
        </p:nvSpPr>
        <p:spPr>
          <a:xfrm>
            <a:off x="882225" y="3478100"/>
            <a:ext cx="1718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R$14.112,34 </a:t>
            </a:r>
            <a:endParaRPr b="1" sz="2000">
              <a:solidFill>
                <a:srgbClr val="58585A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3" name="Google Shape;223;p30"/>
          <p:cNvSpPr txBox="1"/>
          <p:nvPr/>
        </p:nvSpPr>
        <p:spPr>
          <a:xfrm>
            <a:off x="882225" y="3778675"/>
            <a:ext cx="21618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de </a:t>
            </a:r>
            <a:r>
              <a:rPr i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lift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estimado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4" name="Google Shape;224;p30"/>
          <p:cNvSpPr/>
          <p:nvPr/>
        </p:nvSpPr>
        <p:spPr>
          <a:xfrm>
            <a:off x="5518150" y="1908800"/>
            <a:ext cx="2727300" cy="2849100"/>
          </a:xfrm>
          <a:prstGeom prst="roundRect">
            <a:avLst>
              <a:gd fmla="val 303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0"/>
          <p:cNvSpPr/>
          <p:nvPr/>
        </p:nvSpPr>
        <p:spPr>
          <a:xfrm>
            <a:off x="5518155" y="1653300"/>
            <a:ext cx="2727300" cy="346200"/>
          </a:xfrm>
          <a:prstGeom prst="roundRect">
            <a:avLst>
              <a:gd fmla="val 16667" name="adj"/>
            </a:avLst>
          </a:prstGeom>
          <a:solidFill>
            <a:srgbClr val="F8F1E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EA1D2C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5703875" y="2080125"/>
            <a:ext cx="1718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R$5.000,00 </a:t>
            </a:r>
            <a:endParaRPr b="1" sz="2000">
              <a:solidFill>
                <a:srgbClr val="58585A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7" name="Google Shape;227;p30"/>
          <p:cNvSpPr txBox="1"/>
          <p:nvPr/>
        </p:nvSpPr>
        <p:spPr>
          <a:xfrm>
            <a:off x="5703875" y="1764000"/>
            <a:ext cx="24957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EA1D2C"/>
                </a:solidFill>
                <a:latin typeface="Noto Sans SemiBold"/>
                <a:ea typeface="Noto Sans SemiBold"/>
                <a:cs typeface="Noto Sans SemiBold"/>
                <a:sym typeface="Noto Sans SemiBold"/>
              </a:rPr>
              <a:t>Campanha Inteligente</a:t>
            </a:r>
            <a:endParaRPr>
              <a:solidFill>
                <a:srgbClr val="EA1D2C"/>
              </a:solidFill>
              <a:latin typeface="Noto Sans SemiBold"/>
              <a:ea typeface="Noto Sans SemiBold"/>
              <a:cs typeface="Noto Sans SemiBold"/>
              <a:sym typeface="Noto Sans SemiBold"/>
            </a:endParaRPr>
          </a:p>
        </p:txBody>
      </p:sp>
      <p:sp>
        <p:nvSpPr>
          <p:cNvPr id="228" name="Google Shape;228;p30"/>
          <p:cNvSpPr txBox="1"/>
          <p:nvPr/>
        </p:nvSpPr>
        <p:spPr>
          <a:xfrm>
            <a:off x="5703875" y="2380700"/>
            <a:ext cx="2161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de orçamento definido pelo restaurante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29" name="Google Shape;229;p30"/>
          <p:cNvSpPr txBox="1"/>
          <p:nvPr/>
        </p:nvSpPr>
        <p:spPr>
          <a:xfrm>
            <a:off x="5703875" y="4100225"/>
            <a:ext cx="1718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~990% </a:t>
            </a:r>
            <a:endParaRPr b="1" sz="2000">
              <a:solidFill>
                <a:srgbClr val="58585A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0" name="Google Shape;230;p30"/>
          <p:cNvSpPr txBox="1"/>
          <p:nvPr/>
        </p:nvSpPr>
        <p:spPr>
          <a:xfrm>
            <a:off x="5703875" y="4400800"/>
            <a:ext cx="21618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de ROI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1" name="Google Shape;231;p30"/>
          <p:cNvSpPr txBox="1"/>
          <p:nvPr/>
        </p:nvSpPr>
        <p:spPr>
          <a:xfrm>
            <a:off x="5703875" y="2855975"/>
            <a:ext cx="1718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2.080 </a:t>
            </a:r>
            <a:endParaRPr b="1" sz="2000">
              <a:solidFill>
                <a:srgbClr val="58585A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2" name="Google Shape;232;p30"/>
          <p:cNvSpPr txBox="1"/>
          <p:nvPr/>
        </p:nvSpPr>
        <p:spPr>
          <a:xfrm>
            <a:off x="5703875" y="3156550"/>
            <a:ext cx="21618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cupons enviados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3" name="Google Shape;233;p30"/>
          <p:cNvSpPr txBox="1"/>
          <p:nvPr/>
        </p:nvSpPr>
        <p:spPr>
          <a:xfrm>
            <a:off x="5703875" y="3478100"/>
            <a:ext cx="1718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R$</a:t>
            </a: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49.470,51</a:t>
            </a:r>
            <a:r>
              <a:rPr b="1" lang="en" sz="2000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endParaRPr b="1" sz="2000">
              <a:solidFill>
                <a:srgbClr val="58585A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4" name="Google Shape;234;p30"/>
          <p:cNvSpPr txBox="1"/>
          <p:nvPr/>
        </p:nvSpPr>
        <p:spPr>
          <a:xfrm>
            <a:off x="5703875" y="3778675"/>
            <a:ext cx="21618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de </a:t>
            </a:r>
            <a:r>
              <a:rPr i="1"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lift</a:t>
            </a:r>
            <a:r>
              <a:rPr lang="en" sz="1000">
                <a:solidFill>
                  <a:srgbClr val="3F3E3E"/>
                </a:solidFill>
                <a:latin typeface="Noto Sans"/>
                <a:ea typeface="Noto Sans"/>
                <a:cs typeface="Noto Sans"/>
                <a:sym typeface="Noto Sans"/>
              </a:rPr>
              <a:t> estimado</a:t>
            </a:r>
            <a:endParaRPr sz="1000">
              <a:solidFill>
                <a:srgbClr val="3F3E3E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235" name="Google Shape;235;p30"/>
          <p:cNvSpPr txBox="1"/>
          <p:nvPr/>
        </p:nvSpPr>
        <p:spPr>
          <a:xfrm>
            <a:off x="4045875" y="2825225"/>
            <a:ext cx="977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8585A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redução </a:t>
            </a:r>
            <a:endParaRPr sz="1200">
              <a:solidFill>
                <a:srgbClr val="58585A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rgbClr val="58585A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em </a:t>
            </a:r>
            <a:r>
              <a:rPr b="1" lang="en" sz="1200" u="sng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17%</a:t>
            </a:r>
            <a:endParaRPr b="1" sz="1200" u="sng">
              <a:solidFill>
                <a:srgbClr val="58585A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cxnSp>
        <p:nvCxnSpPr>
          <p:cNvPr id="236" name="Google Shape;236;p30"/>
          <p:cNvCxnSpPr/>
          <p:nvPr/>
        </p:nvCxnSpPr>
        <p:spPr>
          <a:xfrm rot="10800000">
            <a:off x="1713675" y="3056625"/>
            <a:ext cx="230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30"/>
          <p:cNvCxnSpPr/>
          <p:nvPr/>
        </p:nvCxnSpPr>
        <p:spPr>
          <a:xfrm rot="10800000">
            <a:off x="4989075" y="3044525"/>
            <a:ext cx="66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30"/>
          <p:cNvCxnSpPr>
            <a:stCxn id="239" idx="1"/>
          </p:cNvCxnSpPr>
          <p:nvPr/>
        </p:nvCxnSpPr>
        <p:spPr>
          <a:xfrm rot="10800000">
            <a:off x="1963275" y="4288775"/>
            <a:ext cx="198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30"/>
          <p:cNvCxnSpPr/>
          <p:nvPr/>
        </p:nvCxnSpPr>
        <p:spPr>
          <a:xfrm rot="10800000">
            <a:off x="5022375" y="4288775"/>
            <a:ext cx="62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30"/>
          <p:cNvSpPr txBox="1"/>
          <p:nvPr/>
        </p:nvSpPr>
        <p:spPr>
          <a:xfrm>
            <a:off x="3947175" y="4069475"/>
            <a:ext cx="11745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8585A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ROI </a:t>
            </a:r>
            <a:endParaRPr sz="1200">
              <a:solidFill>
                <a:srgbClr val="58585A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200" u="sng">
                <a:solidFill>
                  <a:srgbClr val="58585A"/>
                </a:solidFill>
                <a:latin typeface="Noto Sans"/>
                <a:ea typeface="Noto Sans"/>
                <a:cs typeface="Noto Sans"/>
                <a:sym typeface="Noto Sans"/>
              </a:rPr>
              <a:t>3,5x</a:t>
            </a:r>
            <a:r>
              <a:rPr lang="en" sz="1200">
                <a:solidFill>
                  <a:srgbClr val="58585A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 maior</a:t>
            </a:r>
            <a:endParaRPr sz="1200">
              <a:solidFill>
                <a:srgbClr val="58585A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A1D2C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7507" y="1883245"/>
            <a:ext cx="2188973" cy="1377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